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77"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07C65-6B6F-471C-91BD-D0D6479C1105}" type="datetimeFigureOut">
              <a:rPr lang="en-US" smtClean="0"/>
              <a:t>9/18/2025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7CB04A-70C8-4805-BAFF-8A3F9DFA2E44}" type="slidenum">
              <a:rPr lang="en-US" smtClean="0"/>
              <a:t>‹#›</a:t>
            </a:fld>
            <a:endParaRPr lang="en-US"/>
          </a:p>
        </p:txBody>
      </p:sp>
    </p:spTree>
    <p:extLst>
      <p:ext uri="{BB962C8B-B14F-4D97-AF65-F5344CB8AC3E}">
        <p14:creationId xmlns:p14="http://schemas.microsoft.com/office/powerpoint/2010/main" val="3831817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7CB04A-70C8-4805-BAFF-8A3F9DFA2E44}" type="slidenum">
              <a:rPr lang="en-US" smtClean="0"/>
              <a:t>8</a:t>
            </a:fld>
            <a:endParaRPr lang="en-US"/>
          </a:p>
        </p:txBody>
      </p:sp>
    </p:spTree>
    <p:extLst>
      <p:ext uri="{BB962C8B-B14F-4D97-AF65-F5344CB8AC3E}">
        <p14:creationId xmlns:p14="http://schemas.microsoft.com/office/powerpoint/2010/main" val="646928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89560D-F2BE-43D5-8C3E-4F903738AB2E}" type="datetimeFigureOut">
              <a:rPr lang="en-US"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F0467-2A57-4680-8B91-5D288ABA3E8F}" type="slidenum">
              <a:rPr lang="en-US" smtClean="0"/>
              <a:t>‹#›</a:t>
            </a:fld>
            <a:endParaRPr lang="en-US"/>
          </a:p>
        </p:txBody>
      </p:sp>
    </p:spTree>
    <p:extLst>
      <p:ext uri="{BB962C8B-B14F-4D97-AF65-F5344CB8AC3E}">
        <p14:creationId xmlns:p14="http://schemas.microsoft.com/office/powerpoint/2010/main" val="415985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9560D-F2BE-43D5-8C3E-4F903738AB2E}" type="datetimeFigureOut">
              <a:rPr lang="en-US"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F0467-2A57-4680-8B91-5D288ABA3E8F}" type="slidenum">
              <a:rPr lang="en-US" smtClean="0"/>
              <a:t>‹#›</a:t>
            </a:fld>
            <a:endParaRPr lang="en-US"/>
          </a:p>
        </p:txBody>
      </p:sp>
    </p:spTree>
    <p:extLst>
      <p:ext uri="{BB962C8B-B14F-4D97-AF65-F5344CB8AC3E}">
        <p14:creationId xmlns:p14="http://schemas.microsoft.com/office/powerpoint/2010/main" val="1102068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9560D-F2BE-43D5-8C3E-4F903738AB2E}" type="datetimeFigureOut">
              <a:rPr lang="en-US"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F0467-2A57-4680-8B91-5D288ABA3E8F}" type="slidenum">
              <a:rPr lang="en-US" smtClean="0"/>
              <a:t>‹#›</a:t>
            </a:fld>
            <a:endParaRPr lang="en-US"/>
          </a:p>
        </p:txBody>
      </p:sp>
    </p:spTree>
    <p:extLst>
      <p:ext uri="{BB962C8B-B14F-4D97-AF65-F5344CB8AC3E}">
        <p14:creationId xmlns:p14="http://schemas.microsoft.com/office/powerpoint/2010/main" val="3174547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9560D-F2BE-43D5-8C3E-4F903738AB2E}" type="datetimeFigureOut">
              <a:rPr lang="en-US"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F0467-2A57-4680-8B91-5D288ABA3E8F}" type="slidenum">
              <a:rPr lang="en-US" smtClean="0"/>
              <a:t>‹#›</a:t>
            </a:fld>
            <a:endParaRPr lang="en-US"/>
          </a:p>
        </p:txBody>
      </p:sp>
    </p:spTree>
    <p:extLst>
      <p:ext uri="{BB962C8B-B14F-4D97-AF65-F5344CB8AC3E}">
        <p14:creationId xmlns:p14="http://schemas.microsoft.com/office/powerpoint/2010/main" val="2892777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89560D-F2BE-43D5-8C3E-4F903738AB2E}" type="datetimeFigureOut">
              <a:rPr lang="en-US"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F0467-2A57-4680-8B91-5D288ABA3E8F}" type="slidenum">
              <a:rPr lang="en-US" smtClean="0"/>
              <a:t>‹#›</a:t>
            </a:fld>
            <a:endParaRPr lang="en-US"/>
          </a:p>
        </p:txBody>
      </p:sp>
    </p:spTree>
    <p:extLst>
      <p:ext uri="{BB962C8B-B14F-4D97-AF65-F5344CB8AC3E}">
        <p14:creationId xmlns:p14="http://schemas.microsoft.com/office/powerpoint/2010/main" val="1179284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89560D-F2BE-43D5-8C3E-4F903738AB2E}" type="datetimeFigureOut">
              <a:rPr lang="en-US"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F0467-2A57-4680-8B91-5D288ABA3E8F}" type="slidenum">
              <a:rPr lang="en-US" smtClean="0"/>
              <a:t>‹#›</a:t>
            </a:fld>
            <a:endParaRPr lang="en-US"/>
          </a:p>
        </p:txBody>
      </p:sp>
    </p:spTree>
    <p:extLst>
      <p:ext uri="{BB962C8B-B14F-4D97-AF65-F5344CB8AC3E}">
        <p14:creationId xmlns:p14="http://schemas.microsoft.com/office/powerpoint/2010/main" val="61465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89560D-F2BE-43D5-8C3E-4F903738AB2E}" type="datetimeFigureOut">
              <a:rPr lang="en-US" smtClean="0"/>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5F0467-2A57-4680-8B91-5D288ABA3E8F}" type="slidenum">
              <a:rPr lang="en-US" smtClean="0"/>
              <a:t>‹#›</a:t>
            </a:fld>
            <a:endParaRPr lang="en-US"/>
          </a:p>
        </p:txBody>
      </p:sp>
    </p:spTree>
    <p:extLst>
      <p:ext uri="{BB962C8B-B14F-4D97-AF65-F5344CB8AC3E}">
        <p14:creationId xmlns:p14="http://schemas.microsoft.com/office/powerpoint/2010/main" val="3961637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89560D-F2BE-43D5-8C3E-4F903738AB2E}" type="datetimeFigureOut">
              <a:rPr lang="en-US" smtClean="0"/>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5F0467-2A57-4680-8B91-5D288ABA3E8F}" type="slidenum">
              <a:rPr lang="en-US" smtClean="0"/>
              <a:t>‹#›</a:t>
            </a:fld>
            <a:endParaRPr lang="en-US"/>
          </a:p>
        </p:txBody>
      </p:sp>
    </p:spTree>
    <p:extLst>
      <p:ext uri="{BB962C8B-B14F-4D97-AF65-F5344CB8AC3E}">
        <p14:creationId xmlns:p14="http://schemas.microsoft.com/office/powerpoint/2010/main" val="264206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9560D-F2BE-43D5-8C3E-4F903738AB2E}" type="datetimeFigureOut">
              <a:rPr lang="en-US" smtClean="0"/>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5F0467-2A57-4680-8B91-5D288ABA3E8F}" type="slidenum">
              <a:rPr lang="en-US" smtClean="0"/>
              <a:t>‹#›</a:t>
            </a:fld>
            <a:endParaRPr lang="en-US"/>
          </a:p>
        </p:txBody>
      </p:sp>
    </p:spTree>
    <p:extLst>
      <p:ext uri="{BB962C8B-B14F-4D97-AF65-F5344CB8AC3E}">
        <p14:creationId xmlns:p14="http://schemas.microsoft.com/office/powerpoint/2010/main" val="1953699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89560D-F2BE-43D5-8C3E-4F903738AB2E}" type="datetimeFigureOut">
              <a:rPr lang="en-US"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F0467-2A57-4680-8B91-5D288ABA3E8F}" type="slidenum">
              <a:rPr lang="en-US" smtClean="0"/>
              <a:t>‹#›</a:t>
            </a:fld>
            <a:endParaRPr lang="en-US"/>
          </a:p>
        </p:txBody>
      </p:sp>
    </p:spTree>
    <p:extLst>
      <p:ext uri="{BB962C8B-B14F-4D97-AF65-F5344CB8AC3E}">
        <p14:creationId xmlns:p14="http://schemas.microsoft.com/office/powerpoint/2010/main" val="274903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89560D-F2BE-43D5-8C3E-4F903738AB2E}" type="datetimeFigureOut">
              <a:rPr lang="en-US"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F0467-2A57-4680-8B91-5D288ABA3E8F}" type="slidenum">
              <a:rPr lang="en-US" smtClean="0"/>
              <a:t>‹#›</a:t>
            </a:fld>
            <a:endParaRPr lang="en-US"/>
          </a:p>
        </p:txBody>
      </p:sp>
    </p:spTree>
    <p:extLst>
      <p:ext uri="{BB962C8B-B14F-4D97-AF65-F5344CB8AC3E}">
        <p14:creationId xmlns:p14="http://schemas.microsoft.com/office/powerpoint/2010/main" val="189997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9560D-F2BE-43D5-8C3E-4F903738AB2E}" type="datetimeFigureOut">
              <a:rPr lang="en-US" smtClean="0"/>
              <a:t>9/18/2025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F0467-2A57-4680-8B91-5D288ABA3E8F}" type="slidenum">
              <a:rPr lang="en-US" smtClean="0"/>
              <a:t>‹#›</a:t>
            </a:fld>
            <a:endParaRPr lang="en-US"/>
          </a:p>
        </p:txBody>
      </p:sp>
    </p:spTree>
    <p:extLst>
      <p:ext uri="{BB962C8B-B14F-4D97-AF65-F5344CB8AC3E}">
        <p14:creationId xmlns:p14="http://schemas.microsoft.com/office/powerpoint/2010/main" val="3107024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bunny-lab712.github.io/Digital-AW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004" y="461175"/>
            <a:ext cx="11203388" cy="2965836"/>
          </a:xfrm>
        </p:spPr>
        <p:txBody>
          <a:bodyPr>
            <a:noAutofit/>
          </a:bodyPr>
          <a:lstStyle/>
          <a:p>
            <a:r>
              <a:rPr lang="en-US" sz="8000" b="1" dirty="0" smtClean="0">
                <a:latin typeface="Gill Sans MT" panose="020B0502020104020203" pitchFamily="34" charset="0"/>
              </a:rPr>
              <a:t>DIGITAL ALTERNATE WETTING AND DRYING</a:t>
            </a:r>
            <a:endParaRPr lang="en-US" sz="8000" b="1" dirty="0">
              <a:latin typeface="Gill Sans MT" panose="020B0502020104020203" pitchFamily="34" charset="0"/>
            </a:endParaRPr>
          </a:p>
        </p:txBody>
      </p:sp>
      <p:sp>
        <p:nvSpPr>
          <p:cNvPr id="3" name="Subtitle 2"/>
          <p:cNvSpPr>
            <a:spLocks noGrp="1"/>
          </p:cNvSpPr>
          <p:nvPr>
            <p:ph type="subTitle" idx="1"/>
          </p:nvPr>
        </p:nvSpPr>
        <p:spPr>
          <a:xfrm>
            <a:off x="564543" y="3427011"/>
            <a:ext cx="11187485" cy="2918130"/>
          </a:xfrm>
        </p:spPr>
        <p:txBody>
          <a:bodyPr>
            <a:normAutofit fontScale="92500" lnSpcReduction="10000"/>
          </a:bodyPr>
          <a:lstStyle/>
          <a:p>
            <a:r>
              <a:rPr lang="en-US" b="1" dirty="0" smtClean="0">
                <a:latin typeface="Gill Sans MT" panose="020B0502020104020203" pitchFamily="34" charset="0"/>
              </a:rPr>
              <a:t>A Tri-Version Approach to Sustainable Water Management in Agriculture</a:t>
            </a:r>
          </a:p>
          <a:p>
            <a:pPr algn="l"/>
            <a:endParaRPr lang="en-US" b="1" dirty="0">
              <a:latin typeface="Gill Sans MT" panose="020B0502020104020203" pitchFamily="34" charset="0"/>
              <a:cs typeface="Times New Roman" panose="02020603050405020304" pitchFamily="18" charset="0"/>
            </a:endParaRPr>
          </a:p>
          <a:p>
            <a:pPr algn="l"/>
            <a:endParaRPr lang="en-US" sz="1400" b="1" dirty="0" smtClean="0">
              <a:latin typeface="Times New Roman" panose="02020603050405020304" pitchFamily="18" charset="0"/>
              <a:cs typeface="Times New Roman" panose="02020603050405020304" pitchFamily="18" charset="0"/>
            </a:endParaRPr>
          </a:p>
          <a:p>
            <a:pPr algn="l"/>
            <a:endParaRPr lang="en-US" sz="1400" b="1" dirty="0">
              <a:latin typeface="Times New Roman" panose="02020603050405020304" pitchFamily="18" charset="0"/>
              <a:cs typeface="Times New Roman" panose="02020603050405020304" pitchFamily="18" charset="0"/>
            </a:endParaRPr>
          </a:p>
          <a:p>
            <a:pPr algn="l"/>
            <a:r>
              <a:rPr lang="en-US" sz="1400" b="1" dirty="0" smtClean="0">
                <a:latin typeface="Times New Roman" panose="02020603050405020304" pitchFamily="18" charset="0"/>
                <a:cs typeface="Times New Roman" panose="02020603050405020304" pitchFamily="18" charset="0"/>
              </a:rPr>
              <a:t>Name</a:t>
            </a:r>
            <a:r>
              <a:rPr lang="en-US" sz="1400" dirty="0" smtClean="0"/>
              <a:t>: </a:t>
            </a:r>
            <a:r>
              <a:rPr lang="en-US" sz="1400" dirty="0" smtClean="0">
                <a:latin typeface="Times New Roman" panose="02020603050405020304" pitchFamily="18" charset="0"/>
                <a:cs typeface="Times New Roman" panose="02020603050405020304" pitchFamily="18" charset="0"/>
              </a:rPr>
              <a:t>Arige Srikanth</a:t>
            </a:r>
          </a:p>
          <a:p>
            <a:pPr algn="l"/>
            <a:r>
              <a:rPr lang="en-US" sz="1400" b="1" dirty="0" smtClean="0">
                <a:latin typeface="Times New Roman" panose="02020603050405020304" pitchFamily="18" charset="0"/>
                <a:cs typeface="Times New Roman" panose="02020603050405020304" pitchFamily="18" charset="0"/>
              </a:rPr>
              <a:t>Your Role</a:t>
            </a:r>
            <a:r>
              <a:rPr lang="en-US" sz="1400" b="1" dirty="0" smtClean="0"/>
              <a:t>:</a:t>
            </a:r>
            <a:r>
              <a:rPr lang="en-US" sz="1400" dirty="0" smtClean="0"/>
              <a:t> “Digital AWD Intern“ </a:t>
            </a:r>
          </a:p>
          <a:p>
            <a:pPr algn="l"/>
            <a:r>
              <a:rPr lang="en-US" sz="1400" b="1" dirty="0" smtClean="0">
                <a:latin typeface="Times New Roman" panose="02020603050405020304" pitchFamily="18" charset="0"/>
                <a:cs typeface="Times New Roman" panose="02020603050405020304" pitchFamily="18" charset="0"/>
              </a:rPr>
              <a:t>Company/Organization</a:t>
            </a:r>
            <a:r>
              <a:rPr lang="en-US" sz="1400" dirty="0" smtClean="0"/>
              <a:t>: Dr. Reddy’s Foundation</a:t>
            </a:r>
          </a:p>
          <a:p>
            <a:pPr algn="l"/>
            <a:r>
              <a:rPr lang="en-US" sz="1400" b="1" dirty="0" smtClean="0">
                <a:latin typeface="Times New Roman" panose="02020603050405020304" pitchFamily="18" charset="0"/>
                <a:cs typeface="Times New Roman" panose="02020603050405020304" pitchFamily="18" charset="0"/>
              </a:rPr>
              <a:t>Date</a:t>
            </a:r>
            <a:r>
              <a:rPr lang="en-US" sz="1400" dirty="0" smtClean="0"/>
              <a:t>:15-09-2025</a:t>
            </a:r>
          </a:p>
          <a:p>
            <a:pPr algn="l"/>
            <a:r>
              <a:rPr lang="en-US" dirty="0" smtClean="0"/>
              <a:t> </a:t>
            </a:r>
          </a:p>
          <a:p>
            <a:endParaRPr lang="en-US" b="1" dirty="0" smtClean="0">
              <a:latin typeface="Gill Sans MT" panose="020B0502020104020203" pitchFamily="34" charset="0"/>
            </a:endParaRPr>
          </a:p>
        </p:txBody>
      </p:sp>
    </p:spTree>
    <p:extLst>
      <p:ext uri="{BB962C8B-B14F-4D97-AF65-F5344CB8AC3E}">
        <p14:creationId xmlns:p14="http://schemas.microsoft.com/office/powerpoint/2010/main" val="34012503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5416"/>
            <a:ext cx="12192000" cy="7076661"/>
          </a:xfrm>
          <a:prstGeom prst="rect">
            <a:avLst/>
          </a:prstGeom>
        </p:spPr>
      </p:pic>
    </p:spTree>
    <p:extLst>
      <p:ext uri="{BB962C8B-B14F-4D97-AF65-F5344CB8AC3E}">
        <p14:creationId xmlns:p14="http://schemas.microsoft.com/office/powerpoint/2010/main" val="2918633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18931" y="78878"/>
            <a:ext cx="10515600" cy="1325563"/>
          </a:xfrm>
        </p:spPr>
        <p:txBody>
          <a:bodyPr/>
          <a:lstStyle/>
          <a:p>
            <a:r>
              <a:rPr lang="en-US" b="1" dirty="0">
                <a:latin typeface="Gill Sans MT" panose="020B0502020104020203" pitchFamily="34" charset="0"/>
              </a:rPr>
              <a:t>Introduction &amp; Problem Statement</a:t>
            </a:r>
          </a:p>
        </p:txBody>
      </p:sp>
      <p:sp>
        <p:nvSpPr>
          <p:cNvPr id="8" name="TextBox 7"/>
          <p:cNvSpPr txBox="1"/>
          <p:nvPr/>
        </p:nvSpPr>
        <p:spPr>
          <a:xfrm>
            <a:off x="811033" y="1404441"/>
            <a:ext cx="9629030" cy="400110"/>
          </a:xfrm>
          <a:prstGeom prst="rect">
            <a:avLst/>
          </a:prstGeom>
          <a:noFill/>
        </p:spPr>
        <p:txBody>
          <a:bodyPr wrap="square" rtlCol="0">
            <a:spAutoFit/>
          </a:bodyPr>
          <a:lstStyle/>
          <a:p>
            <a:pPr algn="ctr"/>
            <a:r>
              <a:rPr lang="en-US" sz="2000" b="1" dirty="0" smtClean="0">
                <a:latin typeface="Gill Sans MT" panose="020B0502020104020203" pitchFamily="34" charset="0"/>
              </a:rPr>
              <a:t>The Challenge: </a:t>
            </a:r>
            <a:r>
              <a:rPr lang="en-US" sz="2000" b="1" dirty="0">
                <a:latin typeface="Gill Sans MT" panose="020B0502020104020203" pitchFamily="34" charset="0"/>
              </a:rPr>
              <a:t>Overcoming Traditional AWD Limitations</a:t>
            </a:r>
          </a:p>
        </p:txBody>
      </p:sp>
      <p:sp>
        <p:nvSpPr>
          <p:cNvPr id="9" name="TextBox 8"/>
          <p:cNvSpPr txBox="1"/>
          <p:nvPr/>
        </p:nvSpPr>
        <p:spPr>
          <a:xfrm>
            <a:off x="405517" y="2092113"/>
            <a:ext cx="7394713" cy="4555093"/>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Problem Statement: </a:t>
            </a:r>
          </a:p>
          <a:p>
            <a:pPr algn="just"/>
            <a:r>
              <a:rPr lang="en-US" sz="1400" dirty="0" smtClean="0">
                <a:latin typeface="Times New Roman" panose="02020603050405020304" pitchFamily="18" charset="0"/>
                <a:cs typeface="Times New Roman" panose="02020603050405020304" pitchFamily="18" charset="0"/>
              </a:rPr>
              <a:t>Start by acknowledging the existence of the traditional (manual) AWD method and highlight its shortcomings, which your project solves The Alternate Wetting and Drying (AWD) technique is a proven method for saving water and reducing greenhouse gas emissions in rice farming However, the traditional, manual implementation of AWD is labor-intensive and often imprecise. Farmers typically use a simple "</a:t>
            </a:r>
            <a:r>
              <a:rPr lang="en-US" sz="1400" dirty="0" err="1" smtClean="0">
                <a:latin typeface="Times New Roman" panose="02020603050405020304" pitchFamily="18" charset="0"/>
                <a:cs typeface="Times New Roman" panose="02020603050405020304" pitchFamily="18" charset="0"/>
              </a:rPr>
              <a:t>pani</a:t>
            </a:r>
            <a:r>
              <a:rPr lang="en-US" sz="1400" dirty="0" smtClean="0">
                <a:latin typeface="Times New Roman" panose="02020603050405020304" pitchFamily="18" charset="0"/>
                <a:cs typeface="Times New Roman" panose="02020603050405020304" pitchFamily="18" charset="0"/>
              </a:rPr>
              <a:t> pipe" or tube to check the water level manually, which is time-consuming and can lead to inconsistent results. This manual process makes it difficult for farmers to achieve the precise water levels needed to maximize both water savings and crop yield.it also provides no data for analysis, making it impossible to track the effectiveness of the method or make data-driven decisions for future seasons </a:t>
            </a:r>
          </a:p>
          <a:p>
            <a:endParaRPr lang="en-US" sz="1200"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The Solution</a:t>
            </a:r>
            <a:r>
              <a:rPr lang="en-US" sz="2000" b="1" dirty="0" smtClean="0">
                <a:latin typeface="Gill Sans MT" panose="020B0502020104020203" pitchFamily="34" charset="0"/>
              </a:rPr>
              <a:t>: </a:t>
            </a:r>
            <a:r>
              <a:rPr lang="en-US" sz="1600" b="1" dirty="0" smtClean="0">
                <a:latin typeface="Times New Roman" panose="02020603050405020304" pitchFamily="18" charset="0"/>
                <a:cs typeface="Times New Roman" panose="02020603050405020304" pitchFamily="18" charset="0"/>
              </a:rPr>
              <a:t>Digital AWD: </a:t>
            </a:r>
            <a:r>
              <a:rPr lang="en-US" sz="1600" dirty="0" smtClean="0">
                <a:latin typeface="Times New Roman" panose="02020603050405020304" pitchFamily="18" charset="0"/>
                <a:cs typeface="Times New Roman" panose="02020603050405020304" pitchFamily="18" charset="0"/>
              </a:rPr>
              <a:t>Now, introduce your project as the answer to these problems</a:t>
            </a:r>
            <a:r>
              <a:rPr lang="en-US" sz="1400" dirty="0" smtClean="0"/>
              <a:t>.</a:t>
            </a:r>
          </a:p>
          <a:p>
            <a:pPr algn="just"/>
            <a:r>
              <a:rPr lang="en-US" sz="1400" dirty="0" smtClean="0">
                <a:latin typeface="Times New Roman" panose="02020603050405020304" pitchFamily="18" charset="0"/>
                <a:cs typeface="Times New Roman" panose="02020603050405020304" pitchFamily="18" charset="0"/>
              </a:rPr>
              <a:t>We have developed a Digital AWD System that uses modern technology to automate and optimize the AWD process.</a:t>
            </a:r>
          </a:p>
          <a:p>
            <a:pPr algn="just"/>
            <a:r>
              <a:rPr lang="en-US" sz="1400" dirty="0" smtClean="0">
                <a:latin typeface="Times New Roman" panose="02020603050405020304" pitchFamily="18" charset="0"/>
                <a:cs typeface="Times New Roman" panose="02020603050405020304" pitchFamily="18" charset="0"/>
              </a:rPr>
              <a:t>By replacing the manual "</a:t>
            </a:r>
            <a:r>
              <a:rPr lang="en-US" sz="1400" dirty="0" err="1" smtClean="0">
                <a:latin typeface="Times New Roman" panose="02020603050405020304" pitchFamily="18" charset="0"/>
                <a:cs typeface="Times New Roman" panose="02020603050405020304" pitchFamily="18" charset="0"/>
              </a:rPr>
              <a:t>pani</a:t>
            </a:r>
            <a:r>
              <a:rPr lang="en-US" sz="1400" dirty="0" smtClean="0">
                <a:latin typeface="Times New Roman" panose="02020603050405020304" pitchFamily="18" charset="0"/>
                <a:cs typeface="Times New Roman" panose="02020603050405020304" pitchFamily="18" charset="0"/>
              </a:rPr>
              <a:t> pipe" with an intelligent sensor system, we provide farmers with real-time, accurate data on water levels.</a:t>
            </a:r>
          </a:p>
          <a:p>
            <a:pPr algn="just"/>
            <a:r>
              <a:rPr lang="en-US" sz="1400" dirty="0" smtClean="0">
                <a:latin typeface="Times New Roman" panose="02020603050405020304" pitchFamily="18" charset="0"/>
                <a:cs typeface="Times New Roman" panose="02020603050405020304" pitchFamily="18" charset="0"/>
              </a:rPr>
              <a:t>This technology enables data-driven decisions, helps achieve maximum water savings, and provides verifiable data for sustainability initiatives</a:t>
            </a:r>
          </a:p>
          <a:p>
            <a:endParaRPr lang="en-US" sz="1200" b="1" dirty="0" smtClean="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8525" y="2003729"/>
            <a:ext cx="3799399" cy="4532244"/>
          </a:xfrm>
          <a:prstGeom prst="rect">
            <a:avLst/>
          </a:prstGeom>
        </p:spPr>
      </p:pic>
    </p:spTree>
    <p:extLst>
      <p:ext uri="{BB962C8B-B14F-4D97-AF65-F5344CB8AC3E}">
        <p14:creationId xmlns:p14="http://schemas.microsoft.com/office/powerpoint/2010/main" val="23039530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Gill Sans MT" panose="020B0502020104020203" pitchFamily="34" charset="0"/>
              </a:rPr>
              <a:t>Project Goal &amp; Overview</a:t>
            </a:r>
            <a:endParaRPr lang="en-US" b="1" dirty="0">
              <a:latin typeface="Gill Sans MT" panose="020B0502020104020203" pitchFamily="34" charset="0"/>
            </a:endParaRPr>
          </a:p>
        </p:txBody>
      </p:sp>
      <p:sp>
        <p:nvSpPr>
          <p:cNvPr id="3" name="Content Placeholder 2"/>
          <p:cNvSpPr>
            <a:spLocks noGrp="1"/>
          </p:cNvSpPr>
          <p:nvPr>
            <p:ph idx="1"/>
          </p:nvPr>
        </p:nvSpPr>
        <p:spPr>
          <a:xfrm>
            <a:off x="838200" y="1825625"/>
            <a:ext cx="6771198" cy="4351338"/>
          </a:xfrm>
        </p:spPr>
        <p:txBody>
          <a:bodyPr/>
          <a:lstStyle/>
          <a:p>
            <a:pPr marL="0" indent="0">
              <a:buNone/>
            </a:pPr>
            <a:r>
              <a:rPr lang="en-US" b="1" dirty="0" smtClean="0">
                <a:latin typeface="Gill Sans MT" panose="020B0502020104020203" pitchFamily="34" charset="0"/>
              </a:rPr>
              <a:t>Goal:</a:t>
            </a:r>
          </a:p>
          <a:p>
            <a:pPr marL="0" indent="0" algn="just">
              <a:buNone/>
            </a:pPr>
            <a:r>
              <a:rPr lang="en-US" sz="1400" dirty="0" smtClean="0">
                <a:latin typeface="Times New Roman" panose="02020603050405020304" pitchFamily="18" charset="0"/>
                <a:cs typeface="Times New Roman" panose="02020603050405020304" pitchFamily="18" charset="0"/>
              </a:rPr>
              <a:t>To develop a scalable, cost-effective, and user-friendly </a:t>
            </a:r>
            <a:r>
              <a:rPr lang="en-US" sz="1400" dirty="0" err="1" smtClean="0">
                <a:latin typeface="Times New Roman" panose="02020603050405020304" pitchFamily="18" charset="0"/>
                <a:cs typeface="Times New Roman" panose="02020603050405020304" pitchFamily="18" charset="0"/>
              </a:rPr>
              <a:t>IoT</a:t>
            </a:r>
            <a:r>
              <a:rPr lang="en-US" sz="1400" dirty="0" smtClean="0">
                <a:latin typeface="Times New Roman" panose="02020603050405020304" pitchFamily="18" charset="0"/>
                <a:cs typeface="Times New Roman" panose="02020603050405020304" pitchFamily="18" charset="0"/>
              </a:rPr>
              <a:t>-based system that automates the Alternate Wetting and Drying (AWD) process and provides farmers with real-time data to optimize water usage in rice cultivation.</a:t>
            </a:r>
          </a:p>
          <a:p>
            <a:pPr marL="0" indent="0" algn="just">
              <a:buNone/>
            </a:pPr>
            <a:endParaRPr lang="en-US" sz="1400" dirty="0">
              <a:latin typeface="Times New Roman" panose="02020603050405020304" pitchFamily="18" charset="0"/>
              <a:cs typeface="Times New Roman" panose="02020603050405020304" pitchFamily="18" charset="0"/>
            </a:endParaRPr>
          </a:p>
          <a:p>
            <a:pPr marL="0" indent="0" algn="just">
              <a:buNone/>
            </a:pPr>
            <a:endParaRPr lang="en-US" sz="2400" b="1" dirty="0" smtClean="0">
              <a:latin typeface="Gill Sans MT" panose="020B0502020104020203" pitchFamily="34" charset="0"/>
            </a:endParaRPr>
          </a:p>
          <a:p>
            <a:pPr marL="0" indent="0" algn="just">
              <a:buNone/>
            </a:pPr>
            <a:r>
              <a:rPr lang="en-US" sz="2400" b="1" dirty="0" smtClean="0">
                <a:latin typeface="Gill Sans MT" panose="020B0502020104020203" pitchFamily="34" charset="0"/>
              </a:rPr>
              <a:t>Project Overview:</a:t>
            </a:r>
          </a:p>
          <a:p>
            <a:pPr marL="0" indent="0" algn="just">
              <a:buNone/>
            </a:pPr>
            <a:r>
              <a:rPr lang="en-US" sz="1400" dirty="0" smtClean="0">
                <a:latin typeface="Times New Roman" panose="02020603050405020304" pitchFamily="18" charset="0"/>
                <a:cs typeface="Times New Roman" panose="02020603050405020304" pitchFamily="18" charset="0"/>
              </a:rPr>
              <a:t>We have created three different versions of our solution to meet various connectivity and operational needs. These versions range from a completely offline system for areas with no internet access to a long-range wireless solution that can manage multiple fields across a wide area.</a:t>
            </a:r>
          </a:p>
          <a:p>
            <a:pPr marL="0" indent="0" algn="just">
              <a:buNone/>
            </a:pPr>
            <a:endParaRPr lang="en-US" sz="2400" b="1" dirty="0">
              <a:latin typeface="Gill Sans MT" panose="020B0502020104020203" pitchFamily="34"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398" y="1099268"/>
            <a:ext cx="4468632" cy="4468632"/>
          </a:xfrm>
          <a:prstGeom prst="rect">
            <a:avLst/>
          </a:prstGeom>
        </p:spPr>
      </p:pic>
    </p:spTree>
    <p:extLst>
      <p:ext uri="{BB962C8B-B14F-4D97-AF65-F5344CB8AC3E}">
        <p14:creationId xmlns:p14="http://schemas.microsoft.com/office/powerpoint/2010/main" val="904349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099"/>
            <a:ext cx="10515600" cy="1325563"/>
          </a:xfrm>
        </p:spPr>
        <p:txBody>
          <a:bodyPr/>
          <a:lstStyle/>
          <a:p>
            <a:r>
              <a:rPr lang="en-US" b="1" dirty="0" smtClean="0">
                <a:latin typeface="Gill Sans MT" panose="020B0502020104020203" pitchFamily="34" charset="0"/>
              </a:rPr>
              <a:t>Version 1: The Hybrid Offline System</a:t>
            </a:r>
            <a:endParaRPr lang="en-US" b="1" dirty="0">
              <a:latin typeface="Gill Sans MT" panose="020B0502020104020203" pitchFamily="34" charset="0"/>
            </a:endParaRPr>
          </a:p>
        </p:txBody>
      </p:sp>
      <p:sp>
        <p:nvSpPr>
          <p:cNvPr id="3" name="Content Placeholder 2"/>
          <p:cNvSpPr>
            <a:spLocks noGrp="1"/>
          </p:cNvSpPr>
          <p:nvPr>
            <p:ph idx="1"/>
          </p:nvPr>
        </p:nvSpPr>
        <p:spPr>
          <a:xfrm>
            <a:off x="87465" y="1388302"/>
            <a:ext cx="7561689" cy="4893227"/>
          </a:xfrm>
        </p:spPr>
        <p:txBody>
          <a:bodyPr>
            <a:normAutofit lnSpcReduction="10000"/>
          </a:bodyPr>
          <a:lstStyle/>
          <a:p>
            <a:pPr marL="0" indent="0">
              <a:buNone/>
            </a:pPr>
            <a:r>
              <a:rPr lang="en-US" b="1" dirty="0" smtClean="0">
                <a:latin typeface="Gill Sans MT" panose="020B0502020104020203" pitchFamily="34" charset="0"/>
                <a:cs typeface="Times New Roman" panose="02020603050405020304" pitchFamily="18" charset="0"/>
              </a:rPr>
              <a:t>Hardware Components:</a:t>
            </a:r>
          </a:p>
          <a:p>
            <a:r>
              <a:rPr lang="en-US" sz="1400" b="1" dirty="0" smtClean="0">
                <a:latin typeface="Gill Sans MT" panose="020B0502020104020203" pitchFamily="34" charset="0"/>
                <a:cs typeface="Times New Roman" panose="02020603050405020304" pitchFamily="18" charset="0"/>
              </a:rPr>
              <a:t>ESP32 &amp; Extension Board:</a:t>
            </a:r>
            <a:r>
              <a:rPr lang="en-US" sz="1400" dirty="0" smtClean="0">
                <a:latin typeface="Gill Sans MT" panose="020B0502020104020203" pitchFamily="34"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The core processing unit of the system.</a:t>
            </a:r>
          </a:p>
          <a:p>
            <a:r>
              <a:rPr lang="en-US" sz="1400" b="1" dirty="0" smtClean="0">
                <a:latin typeface="Gill Sans MT" panose="020B0502020104020203" pitchFamily="34" charset="0"/>
                <a:cs typeface="Times New Roman" panose="02020603050405020304" pitchFamily="18" charset="0"/>
              </a:rPr>
              <a:t>AJ-SR04M Ultrasonic Sensor:</a:t>
            </a:r>
            <a:r>
              <a:rPr lang="en-US" sz="1400" dirty="0" smtClean="0">
                <a:latin typeface="Gill Sans MT" panose="020B0502020104020203" pitchFamily="34"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Precisely measures the water level inside the pipe.</a:t>
            </a:r>
          </a:p>
          <a:p>
            <a:r>
              <a:rPr lang="en-US" sz="1400" b="1" dirty="0" smtClean="0">
                <a:latin typeface="Gill Sans MT" panose="020B0502020104020203" pitchFamily="34" charset="0"/>
                <a:cs typeface="Times New Roman" panose="02020603050405020304" pitchFamily="18" charset="0"/>
              </a:rPr>
              <a:t>AWD Battery Pack:</a:t>
            </a:r>
            <a:r>
              <a:rPr lang="en-US" sz="1400" dirty="0" smtClean="0">
                <a:latin typeface="Gill Sans MT" panose="020B0502020104020203" pitchFamily="34"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Provides reliable power for continuous operation.</a:t>
            </a:r>
          </a:p>
          <a:p>
            <a:r>
              <a:rPr lang="en-US" sz="1400" b="1" dirty="0" smtClean="0">
                <a:latin typeface="Gill Sans MT" panose="020B0502020104020203" pitchFamily="34" charset="0"/>
                <a:cs typeface="Times New Roman" panose="02020603050405020304" pitchFamily="18" charset="0"/>
              </a:rPr>
              <a:t>Solar Panel:</a:t>
            </a:r>
            <a:r>
              <a:rPr lang="en-US" sz="1400" dirty="0" smtClean="0">
                <a:latin typeface="Gill Sans MT" panose="020B0502020104020203" pitchFamily="34"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A solar panel is used to recharge the battery pack, ensuring the system remains powered</a:t>
            </a:r>
            <a:r>
              <a:rPr lang="en-US" sz="1400" dirty="0" smtClean="0"/>
              <a:t>.</a:t>
            </a:r>
          </a:p>
          <a:p>
            <a:endParaRPr lang="en-US" sz="1400" dirty="0" smtClean="0"/>
          </a:p>
          <a:p>
            <a:pPr marL="0" indent="0" algn="just">
              <a:buNone/>
            </a:pPr>
            <a:r>
              <a:rPr lang="en-US" b="1" dirty="0" smtClean="0">
                <a:latin typeface="Gill Sans MT" panose="020B0502020104020203" pitchFamily="34" charset="0"/>
                <a:cs typeface="Times New Roman" panose="02020603050405020304" pitchFamily="18" charset="0"/>
              </a:rPr>
              <a:t>Data Flow:</a:t>
            </a:r>
          </a:p>
          <a:p>
            <a:pPr algn="just"/>
            <a:r>
              <a:rPr lang="en-US" sz="1400" b="1" dirty="0" smtClean="0">
                <a:latin typeface="Gill Sans MT" panose="020B0502020104020203" pitchFamily="34" charset="0"/>
                <a:cs typeface="Times New Roman" panose="02020603050405020304" pitchFamily="18" charset="0"/>
              </a:rPr>
              <a:t>With Wi-Fi:</a:t>
            </a:r>
            <a:r>
              <a:rPr lang="en-US" sz="1400" dirty="0" smtClean="0">
                <a:latin typeface="Gill Sans MT" panose="020B0502020104020203" pitchFamily="34"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Data is wirelessly sent from the </a:t>
            </a:r>
            <a:r>
              <a:rPr lang="en-US" sz="1400" b="1" dirty="0" smtClean="0">
                <a:latin typeface="Times New Roman" panose="02020603050405020304" pitchFamily="18" charset="0"/>
                <a:cs typeface="Times New Roman" panose="02020603050405020304" pitchFamily="18" charset="0"/>
              </a:rPr>
              <a:t>ESP32</a:t>
            </a:r>
            <a:r>
              <a:rPr lang="en-US" sz="1400" dirty="0" smtClean="0">
                <a:latin typeface="Times New Roman" panose="02020603050405020304" pitchFamily="18" charset="0"/>
                <a:cs typeface="Times New Roman" panose="02020603050405020304" pitchFamily="18" charset="0"/>
              </a:rPr>
              <a:t> to a </a:t>
            </a:r>
            <a:r>
              <a:rPr lang="en-US" sz="1400" b="1" dirty="0" smtClean="0">
                <a:latin typeface="Times New Roman" panose="02020603050405020304" pitchFamily="18" charset="0"/>
                <a:cs typeface="Times New Roman" panose="02020603050405020304" pitchFamily="18" charset="0"/>
              </a:rPr>
              <a:t>Google Sheet</a:t>
            </a:r>
            <a:r>
              <a:rPr lang="en-US" sz="1400" dirty="0" smtClean="0">
                <a:latin typeface="Times New Roman" panose="02020603050405020304" pitchFamily="18" charset="0"/>
                <a:cs typeface="Times New Roman" panose="02020603050405020304" pitchFamily="18" charset="0"/>
              </a:rPr>
              <a:t> for logging and can be easily monitored on a web page.</a:t>
            </a:r>
          </a:p>
          <a:p>
            <a:r>
              <a:rPr lang="en-US" sz="1400" b="1" dirty="0" smtClean="0">
                <a:latin typeface="Gill Sans MT" panose="020B0502020104020203" pitchFamily="34" charset="0"/>
                <a:cs typeface="Times New Roman" panose="02020603050405020304" pitchFamily="18" charset="0"/>
              </a:rPr>
              <a:t>Without Wi-Fi:</a:t>
            </a:r>
            <a:r>
              <a:rPr lang="en-US" sz="1400" dirty="0" smtClean="0">
                <a:latin typeface="Gill Sans MT" panose="020B0502020104020203" pitchFamily="34"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The system seamlessly switches to offline mode, saving all data locally to an </a:t>
            </a:r>
            <a:r>
              <a:rPr lang="en-US" sz="1400" b="1" dirty="0" smtClean="0">
                <a:latin typeface="Times New Roman" panose="02020603050405020304" pitchFamily="18" charset="0"/>
                <a:cs typeface="Times New Roman" panose="02020603050405020304" pitchFamily="18" charset="0"/>
              </a:rPr>
              <a:t>SD card</a:t>
            </a:r>
            <a:r>
              <a:rPr lang="en-US" sz="1400" dirty="0" smtClean="0">
                <a:latin typeface="Times New Roman" panose="02020603050405020304" pitchFamily="18" charset="0"/>
                <a:cs typeface="Times New Roman" panose="02020603050405020304" pitchFamily="18" charset="0"/>
              </a:rPr>
              <a:t>.</a:t>
            </a:r>
          </a:p>
          <a:p>
            <a:pPr marL="0" indent="0">
              <a:buNone/>
            </a:pPr>
            <a:endParaRPr lang="en-US" sz="1400" dirty="0" smtClean="0"/>
          </a:p>
          <a:p>
            <a:pPr marL="0" indent="0">
              <a:buNone/>
            </a:pPr>
            <a:r>
              <a:rPr lang="en-US" b="1" dirty="0" smtClean="0">
                <a:latin typeface="Gill Sans MT" panose="020B0502020104020203" pitchFamily="34" charset="0"/>
                <a:cs typeface="Times New Roman" panose="02020603050405020304" pitchFamily="18" charset="0"/>
              </a:rPr>
              <a:t>Key Feature:</a:t>
            </a:r>
          </a:p>
          <a:p>
            <a:pPr marL="0" indent="0">
              <a:buNone/>
            </a:pPr>
            <a:r>
              <a:rPr lang="en-US" sz="1400" dirty="0" smtClean="0">
                <a:latin typeface="Times New Roman" panose="02020603050405020304" pitchFamily="18" charset="0"/>
                <a:cs typeface="Times New Roman" panose="02020603050405020304" pitchFamily="18" charset="0"/>
              </a:rPr>
              <a:t>An </a:t>
            </a:r>
            <a:r>
              <a:rPr lang="en-US" sz="1400" b="1" dirty="0" smtClean="0">
                <a:latin typeface="Times New Roman" panose="02020603050405020304" pitchFamily="18" charset="0"/>
                <a:cs typeface="Times New Roman" panose="02020603050405020304" pitchFamily="18" charset="0"/>
              </a:rPr>
              <a:t>RTC Module</a:t>
            </a:r>
            <a:r>
              <a:rPr lang="en-US" sz="1400" dirty="0" smtClean="0">
                <a:latin typeface="Times New Roman" panose="02020603050405020304" pitchFamily="18" charset="0"/>
                <a:cs typeface="Times New Roman" panose="02020603050405020304" pitchFamily="18" charset="0"/>
              </a:rPr>
              <a:t> (Real-Time Clock) ensures that all data is Time-Stamped accurately, regardless of internet connectivity.</a:t>
            </a:r>
            <a:endParaRPr lang="en-US" sz="1400" b="1" dirty="0" smtClean="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9154" y="1208598"/>
            <a:ext cx="4834394" cy="527966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1482" y="2876782"/>
            <a:ext cx="1622066" cy="1916265"/>
          </a:xfrm>
          <a:prstGeom prst="rect">
            <a:avLst/>
          </a:prstGeom>
        </p:spPr>
      </p:pic>
    </p:spTree>
    <p:extLst>
      <p:ext uri="{BB962C8B-B14F-4D97-AF65-F5344CB8AC3E}">
        <p14:creationId xmlns:p14="http://schemas.microsoft.com/office/powerpoint/2010/main" val="2765165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75" y="158391"/>
            <a:ext cx="12040925" cy="1325563"/>
          </a:xfrm>
        </p:spPr>
        <p:txBody>
          <a:bodyPr>
            <a:normAutofit/>
          </a:bodyPr>
          <a:lstStyle/>
          <a:p>
            <a:r>
              <a:rPr lang="en-US" sz="3600" b="1" dirty="0" smtClean="0">
                <a:latin typeface="Gill Sans MT" panose="020B0502020104020203" pitchFamily="34" charset="0"/>
              </a:rPr>
              <a:t>Version 2: The Fully Online System(with GSM Fallback)</a:t>
            </a:r>
            <a:endParaRPr lang="en-US" sz="3600" b="1" dirty="0">
              <a:latin typeface="Gill Sans MT" panose="020B0502020104020203" pitchFamily="34" charset="0"/>
            </a:endParaRPr>
          </a:p>
        </p:txBody>
      </p:sp>
      <p:sp>
        <p:nvSpPr>
          <p:cNvPr id="3" name="Content Placeholder 2"/>
          <p:cNvSpPr>
            <a:spLocks noGrp="1"/>
          </p:cNvSpPr>
          <p:nvPr>
            <p:ph idx="1"/>
          </p:nvPr>
        </p:nvSpPr>
        <p:spPr>
          <a:xfrm>
            <a:off x="151077" y="1332644"/>
            <a:ext cx="7895644" cy="4956838"/>
          </a:xfrm>
        </p:spPr>
        <p:txBody>
          <a:bodyPr>
            <a:normAutofit fontScale="92500" lnSpcReduction="10000"/>
          </a:bodyPr>
          <a:lstStyle/>
          <a:p>
            <a:pPr marL="0" indent="0">
              <a:buNone/>
            </a:pPr>
            <a:r>
              <a:rPr lang="en-US" sz="3000" b="1" dirty="0" smtClean="0">
                <a:latin typeface="Gill Sans MT" panose="020B0502020104020203" pitchFamily="34" charset="0"/>
                <a:cs typeface="Times New Roman" panose="02020603050405020304" pitchFamily="18" charset="0"/>
              </a:rPr>
              <a:t>Focus:</a:t>
            </a:r>
          </a:p>
          <a:p>
            <a:pPr marL="0" indent="0">
              <a:buNone/>
            </a:pPr>
            <a:r>
              <a:rPr lang="en-US" sz="1400" dirty="0" smtClean="0">
                <a:latin typeface="Times New Roman" panose="02020603050405020304" pitchFamily="18" charset="0"/>
                <a:cs typeface="Times New Roman" panose="02020603050405020304" pitchFamily="18" charset="0"/>
              </a:rPr>
              <a:t>This version is designed for areas that are primarily online but may experience occasional Wi-Fi disruptions</a:t>
            </a:r>
            <a:r>
              <a:rPr lang="en-US" dirty="0" smtClean="0"/>
              <a:t>.</a:t>
            </a:r>
          </a:p>
          <a:p>
            <a:pPr marL="0" indent="0">
              <a:buNone/>
            </a:pPr>
            <a:endParaRPr lang="en-US" sz="2000" b="1" dirty="0" smtClean="0">
              <a:latin typeface="Gill Sans MT" panose="020B0502020104020203" pitchFamily="34" charset="0"/>
            </a:endParaRPr>
          </a:p>
          <a:p>
            <a:pPr marL="0" indent="0">
              <a:buNone/>
            </a:pPr>
            <a:r>
              <a:rPr lang="en-US" sz="3000" b="1" dirty="0" smtClean="0">
                <a:latin typeface="Gill Sans MT" panose="020B0502020104020203" pitchFamily="34" charset="0"/>
              </a:rPr>
              <a:t>Hardware Components:</a:t>
            </a:r>
          </a:p>
          <a:p>
            <a:r>
              <a:rPr lang="en-US" sz="1400" b="1" dirty="0" smtClean="0">
                <a:latin typeface="Gill Sans MT" panose="020B0502020104020203" pitchFamily="34" charset="0"/>
              </a:rPr>
              <a:t>ESP32 &amp; Extension Board</a:t>
            </a:r>
            <a:r>
              <a:rPr lang="en-US" sz="2000" b="1" dirty="0" smtClean="0"/>
              <a:t>:</a:t>
            </a:r>
            <a:r>
              <a:rPr lang="en-US" sz="2000" dirty="0" smtClean="0"/>
              <a:t> </a:t>
            </a:r>
            <a:r>
              <a:rPr lang="en-US" sz="1400" dirty="0" smtClean="0">
                <a:latin typeface="Times New Roman" panose="02020603050405020304" pitchFamily="18" charset="0"/>
                <a:cs typeface="Times New Roman" panose="02020603050405020304" pitchFamily="18" charset="0"/>
              </a:rPr>
              <a:t>The central processing unit.</a:t>
            </a:r>
          </a:p>
          <a:p>
            <a:r>
              <a:rPr lang="en-US" sz="1400" b="1" dirty="0" smtClean="0">
                <a:latin typeface="Gill Sans MT" panose="020B0502020104020203" pitchFamily="34" charset="0"/>
              </a:rPr>
              <a:t>AJ-SR04M Ultrasonic Sensor</a:t>
            </a:r>
            <a:r>
              <a:rPr lang="en-US" sz="2000" b="1" dirty="0" smtClean="0"/>
              <a:t>:</a:t>
            </a:r>
            <a:r>
              <a:rPr lang="en-US" sz="2000" dirty="0" smtClean="0"/>
              <a:t> </a:t>
            </a:r>
            <a:r>
              <a:rPr lang="en-US" sz="1400" dirty="0" smtClean="0">
                <a:latin typeface="Times New Roman" panose="02020603050405020304" pitchFamily="18" charset="0"/>
                <a:cs typeface="Times New Roman" panose="02020603050405020304" pitchFamily="18" charset="0"/>
              </a:rPr>
              <a:t>Measures the water level.</a:t>
            </a:r>
          </a:p>
          <a:p>
            <a:r>
              <a:rPr lang="en-US" sz="1400" b="1" dirty="0" smtClean="0">
                <a:latin typeface="Gill Sans MT" panose="020B0502020104020203" pitchFamily="34" charset="0"/>
              </a:rPr>
              <a:t>AWD Battery Pack &amp; Solar Panel</a:t>
            </a:r>
            <a:r>
              <a:rPr lang="en-US" sz="2000" b="1" dirty="0" smtClean="0"/>
              <a:t>:</a:t>
            </a:r>
            <a:r>
              <a:rPr lang="en-US" sz="2000" dirty="0" smtClean="0"/>
              <a:t> </a:t>
            </a:r>
            <a:r>
              <a:rPr lang="en-US" sz="1400" dirty="0" smtClean="0">
                <a:latin typeface="Times New Roman" panose="02020603050405020304" pitchFamily="18" charset="0"/>
                <a:cs typeface="Times New Roman" panose="02020603050405020304" pitchFamily="18" charset="0"/>
              </a:rPr>
              <a:t>Provides continuous power.</a:t>
            </a:r>
          </a:p>
          <a:p>
            <a:r>
              <a:rPr lang="en-US" sz="1400" b="1" dirty="0" err="1" smtClean="0">
                <a:latin typeface="Gill Sans MT" panose="020B0502020104020203" pitchFamily="34" charset="0"/>
              </a:rPr>
              <a:t>Quectel</a:t>
            </a:r>
            <a:r>
              <a:rPr lang="en-US" sz="1400" b="1" dirty="0" smtClean="0">
                <a:latin typeface="Gill Sans MT" panose="020B0502020104020203" pitchFamily="34" charset="0"/>
              </a:rPr>
              <a:t> EC200U-CN GSM Module</a:t>
            </a:r>
            <a:r>
              <a:rPr lang="en-US" sz="2000" b="1" dirty="0" smtClean="0"/>
              <a:t>:</a:t>
            </a:r>
            <a:r>
              <a:rPr lang="en-US" sz="2000" dirty="0" smtClean="0"/>
              <a:t> </a:t>
            </a:r>
            <a:r>
              <a:rPr lang="en-US" sz="1400" dirty="0" smtClean="0">
                <a:latin typeface="Times New Roman" panose="02020603050405020304" pitchFamily="18" charset="0"/>
                <a:cs typeface="Times New Roman" panose="02020603050405020304" pitchFamily="18" charset="0"/>
              </a:rPr>
              <a:t>A crucial component for ensuring data is never lost.</a:t>
            </a:r>
          </a:p>
          <a:p>
            <a:pPr marL="0" indent="0">
              <a:buNone/>
            </a:pPr>
            <a:endParaRPr lang="en-US" sz="2000" dirty="0"/>
          </a:p>
          <a:p>
            <a:pPr marL="0" indent="0">
              <a:buNone/>
            </a:pPr>
            <a:r>
              <a:rPr lang="en-US" sz="3000" b="1" dirty="0" smtClean="0">
                <a:latin typeface="Gill Sans MT" panose="020B0502020104020203" pitchFamily="34" charset="0"/>
              </a:rPr>
              <a:t>Data Flow:</a:t>
            </a:r>
          </a:p>
          <a:p>
            <a:r>
              <a:rPr lang="en-US" sz="1500" b="1" dirty="0" smtClean="0">
                <a:latin typeface="Gill Sans MT" panose="020B0502020104020203" pitchFamily="34" charset="0"/>
              </a:rPr>
              <a:t>With Wi-Fi: </a:t>
            </a:r>
            <a:r>
              <a:rPr lang="en-US" sz="1500" dirty="0" smtClean="0">
                <a:latin typeface="Times New Roman" panose="02020603050405020304" pitchFamily="18" charset="0"/>
                <a:cs typeface="Times New Roman" panose="02020603050405020304" pitchFamily="18" charset="0"/>
              </a:rPr>
              <a:t>Data is streamed in real-time to a cloud server, providing instant access to information.</a:t>
            </a:r>
          </a:p>
          <a:p>
            <a:r>
              <a:rPr lang="en-US" sz="1500" b="1" dirty="0" smtClean="0">
                <a:latin typeface="Gill Sans MT" panose="020B0502020104020203" pitchFamily="34" charset="0"/>
              </a:rPr>
              <a:t>Without Wi-Fi</a:t>
            </a:r>
            <a:r>
              <a:rPr lang="en-US" sz="2000" b="1" dirty="0" smtClean="0"/>
              <a:t>:</a:t>
            </a:r>
            <a:r>
              <a:rPr lang="en-US" sz="2000" dirty="0" smtClean="0"/>
              <a:t> </a:t>
            </a:r>
            <a:r>
              <a:rPr lang="en-US" sz="1400" dirty="0" smtClean="0">
                <a:latin typeface="Times New Roman" panose="02020603050405020304" pitchFamily="18" charset="0"/>
                <a:cs typeface="Times New Roman" panose="02020603050405020304" pitchFamily="18" charset="0"/>
              </a:rPr>
              <a:t>The system automatically switches to the </a:t>
            </a:r>
            <a:r>
              <a:rPr lang="en-US" sz="1400" b="1" dirty="0" err="1" smtClean="0">
                <a:latin typeface="Times New Roman" panose="02020603050405020304" pitchFamily="18" charset="0"/>
                <a:cs typeface="Times New Roman" panose="02020603050405020304" pitchFamily="18" charset="0"/>
              </a:rPr>
              <a:t>Quectel</a:t>
            </a:r>
            <a:r>
              <a:rPr lang="en-US" sz="1400" b="1" dirty="0" smtClean="0">
                <a:latin typeface="Times New Roman" panose="02020603050405020304" pitchFamily="18" charset="0"/>
                <a:cs typeface="Times New Roman" panose="02020603050405020304" pitchFamily="18" charset="0"/>
              </a:rPr>
              <a:t> EC200U-CN GSM module</a:t>
            </a:r>
            <a:r>
              <a:rPr lang="en-US" sz="1400" dirty="0" smtClean="0">
                <a:latin typeface="Times New Roman" panose="02020603050405020304" pitchFamily="18" charset="0"/>
                <a:cs typeface="Times New Roman" panose="02020603050405020304" pitchFamily="18" charset="0"/>
              </a:rPr>
              <a:t>. It uses a cellular network to send data via SMS or a data connection to a dedicated server, guaranteeing data delivery even with no Wi-Fi.</a:t>
            </a:r>
            <a:endParaRPr lang="en-US" sz="14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721" y="1332644"/>
            <a:ext cx="4145278" cy="5362354"/>
          </a:xfrm>
          <a:prstGeom prst="rect">
            <a:avLst/>
          </a:prstGeom>
        </p:spPr>
      </p:pic>
    </p:spTree>
    <p:extLst>
      <p:ext uri="{BB962C8B-B14F-4D97-AF65-F5344CB8AC3E}">
        <p14:creationId xmlns:p14="http://schemas.microsoft.com/office/powerpoint/2010/main" val="33661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782" y="112547"/>
            <a:ext cx="11251095" cy="1231223"/>
          </a:xfrm>
        </p:spPr>
        <p:txBody>
          <a:bodyPr>
            <a:normAutofit/>
          </a:bodyPr>
          <a:lstStyle/>
          <a:p>
            <a:r>
              <a:rPr lang="en-US" sz="4000" b="1" dirty="0" smtClean="0">
                <a:latin typeface="Gill Sans MT" panose="020B0502020104020203" pitchFamily="34" charset="0"/>
              </a:rPr>
              <a:t>Version 3: The Lo-Ra-Based System</a:t>
            </a:r>
            <a:endParaRPr lang="en-US" sz="4000" b="1" dirty="0">
              <a:latin typeface="Gill Sans MT" panose="020B0502020104020203" pitchFamily="34" charset="0"/>
            </a:endParaRPr>
          </a:p>
        </p:txBody>
      </p:sp>
      <p:sp>
        <p:nvSpPr>
          <p:cNvPr id="5" name="TextBox 4"/>
          <p:cNvSpPr txBox="1"/>
          <p:nvPr/>
        </p:nvSpPr>
        <p:spPr>
          <a:xfrm flipH="1">
            <a:off x="278295" y="1765188"/>
            <a:ext cx="7458324" cy="4062651"/>
          </a:xfrm>
          <a:prstGeom prst="rect">
            <a:avLst/>
          </a:prstGeom>
          <a:noFill/>
        </p:spPr>
        <p:txBody>
          <a:bodyPr wrap="square" rtlCol="0">
            <a:spAutoFit/>
          </a:bodyPr>
          <a:lstStyle/>
          <a:p>
            <a:r>
              <a:rPr lang="en-US" sz="2800" b="1" dirty="0" smtClean="0">
                <a:latin typeface="Gill Sans MT" panose="020B0502020104020203" pitchFamily="34" charset="0"/>
              </a:rPr>
              <a:t>Focus:</a:t>
            </a:r>
          </a:p>
          <a:p>
            <a:r>
              <a:rPr lang="en-US" sz="1400" dirty="0" smtClean="0">
                <a:latin typeface="Times New Roman" panose="02020603050405020304" pitchFamily="18" charset="0"/>
                <a:cs typeface="Times New Roman" panose="02020603050405020304" pitchFamily="18" charset="0"/>
              </a:rPr>
              <a:t>This version is built for large fields and remote areas where Wi-Fi or cellular connectivity is unreliable.</a:t>
            </a:r>
          </a:p>
          <a:p>
            <a:endParaRPr lang="en-US" sz="1400" b="1" dirty="0">
              <a:latin typeface="Times New Roman" panose="02020603050405020304" pitchFamily="18" charset="0"/>
              <a:cs typeface="Times New Roman" panose="02020603050405020304" pitchFamily="18" charset="0"/>
            </a:endParaRPr>
          </a:p>
          <a:p>
            <a:r>
              <a:rPr lang="en-US" sz="2800" b="1" dirty="0" smtClean="0">
                <a:latin typeface="Gill Sans MT" panose="020B0502020104020203" pitchFamily="34" charset="0"/>
              </a:rPr>
              <a:t>Key Technology:</a:t>
            </a:r>
          </a:p>
          <a:p>
            <a:r>
              <a:rPr lang="en-US" sz="1400" dirty="0" smtClean="0">
                <a:latin typeface="Times New Roman" panose="02020603050405020304" pitchFamily="18" charset="0"/>
                <a:cs typeface="Times New Roman" panose="02020603050405020304" pitchFamily="18" charset="0"/>
              </a:rPr>
              <a:t>Our solution utilizes </a:t>
            </a:r>
            <a:r>
              <a:rPr lang="en-US" sz="1400" b="1" dirty="0" smtClean="0">
                <a:latin typeface="Times New Roman" panose="02020603050405020304" pitchFamily="18" charset="0"/>
                <a:cs typeface="Times New Roman" panose="02020603050405020304" pitchFamily="18" charset="0"/>
              </a:rPr>
              <a:t>Lo-Ra (Long Range) Wireless Technology</a:t>
            </a:r>
            <a:r>
              <a:rPr lang="en-US" sz="1400" dirty="0" smtClean="0">
                <a:latin typeface="Times New Roman" panose="02020603050405020304" pitchFamily="18" charset="0"/>
                <a:cs typeface="Times New Roman" panose="02020603050405020304" pitchFamily="18" charset="0"/>
              </a:rPr>
              <a:t>.</a:t>
            </a:r>
          </a:p>
          <a:p>
            <a:endParaRPr lang="en-US" sz="2000" b="1" dirty="0">
              <a:latin typeface="Gill Sans MT" panose="020B0502020104020203" pitchFamily="34" charset="0"/>
              <a:cs typeface="Times New Roman" panose="02020603050405020304" pitchFamily="18" charset="0"/>
            </a:endParaRPr>
          </a:p>
          <a:p>
            <a:r>
              <a:rPr lang="en-US" sz="2800" b="1" dirty="0" smtClean="0">
                <a:latin typeface="Gill Sans MT" panose="020B0502020104020203" pitchFamily="34" charset="0"/>
              </a:rPr>
              <a:t>Functionality:</a:t>
            </a:r>
          </a:p>
          <a:p>
            <a:r>
              <a:rPr lang="en-US" sz="1400" dirty="0" smtClean="0">
                <a:latin typeface="Times New Roman" panose="02020603050405020304" pitchFamily="18" charset="0"/>
                <a:cs typeface="Times New Roman" panose="02020603050405020304" pitchFamily="18" charset="0"/>
              </a:rPr>
              <a:t>A single </a:t>
            </a:r>
            <a:r>
              <a:rPr lang="en-US" sz="1400" b="1" dirty="0" smtClean="0">
                <a:latin typeface="Times New Roman" panose="02020603050405020304" pitchFamily="18" charset="0"/>
                <a:cs typeface="Times New Roman" panose="02020603050405020304" pitchFamily="18" charset="0"/>
              </a:rPr>
              <a:t>Lo-Ra gateway</a:t>
            </a:r>
            <a:r>
              <a:rPr lang="en-US" sz="1400" dirty="0" smtClean="0">
                <a:latin typeface="Times New Roman" panose="02020603050405020304" pitchFamily="18" charset="0"/>
                <a:cs typeface="Times New Roman" panose="02020603050405020304" pitchFamily="18" charset="0"/>
              </a:rPr>
              <a:t> can receive data from multiple sensor nodes spread across a large area. This data is transmitted over long distances with minimal power consumption, making it highly efficient.</a:t>
            </a:r>
          </a:p>
          <a:p>
            <a:endParaRPr lang="en-US" sz="1400" dirty="0" smtClean="0">
              <a:latin typeface="Times New Roman" panose="02020603050405020304" pitchFamily="18" charset="0"/>
              <a:cs typeface="Times New Roman" panose="02020603050405020304" pitchFamily="18" charset="0"/>
            </a:endParaRPr>
          </a:p>
          <a:p>
            <a:r>
              <a:rPr lang="en-US" sz="2800" b="1" dirty="0" smtClean="0">
                <a:latin typeface="Gill Sans MT" panose="020B0502020104020203" pitchFamily="34" charset="0"/>
              </a:rPr>
              <a:t>Benefit:</a:t>
            </a:r>
          </a:p>
          <a:p>
            <a:r>
              <a:rPr lang="en-US" sz="1400" dirty="0" smtClean="0">
                <a:latin typeface="Times New Roman" panose="02020603050405020304" pitchFamily="18" charset="0"/>
                <a:cs typeface="Times New Roman" panose="02020603050405020304" pitchFamily="18" charset="0"/>
              </a:rPr>
              <a:t>This system enables the monitoring of vast agricultural lands with a single central system, which significantly reduces the overall infrastructure costs for farmers.</a:t>
            </a:r>
            <a:endParaRPr lang="en-US" sz="1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106" y="1399430"/>
            <a:ext cx="4534894" cy="5112688"/>
          </a:xfrm>
          <a:prstGeom prst="rect">
            <a:avLst/>
          </a:prstGeom>
        </p:spPr>
      </p:pic>
    </p:spTree>
    <p:extLst>
      <p:ext uri="{BB962C8B-B14F-4D97-AF65-F5344CB8AC3E}">
        <p14:creationId xmlns:p14="http://schemas.microsoft.com/office/powerpoint/2010/main" val="3708728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883" y="365125"/>
            <a:ext cx="10844917" cy="1325563"/>
          </a:xfrm>
        </p:spPr>
        <p:txBody>
          <a:bodyPr>
            <a:normAutofit/>
          </a:bodyPr>
          <a:lstStyle/>
          <a:p>
            <a:r>
              <a:rPr lang="en-US" sz="4000" b="1" dirty="0" smtClean="0">
                <a:latin typeface="Gill Sans MT" panose="020B0502020104020203" pitchFamily="34" charset="0"/>
              </a:rPr>
              <a:t>System Outputs &amp; Impact</a:t>
            </a:r>
            <a:endParaRPr lang="en-US" sz="4000" b="1" dirty="0">
              <a:latin typeface="Gill Sans MT" panose="020B0502020104020203" pitchFamily="34" charset="0"/>
            </a:endParaRPr>
          </a:p>
        </p:txBody>
      </p:sp>
      <p:sp>
        <p:nvSpPr>
          <p:cNvPr id="3" name="TextBox 2"/>
          <p:cNvSpPr txBox="1"/>
          <p:nvPr/>
        </p:nvSpPr>
        <p:spPr>
          <a:xfrm>
            <a:off x="604300" y="1490633"/>
            <a:ext cx="1685675" cy="400110"/>
          </a:xfrm>
          <a:prstGeom prst="rect">
            <a:avLst/>
          </a:prstGeom>
          <a:noFill/>
        </p:spPr>
        <p:txBody>
          <a:bodyPr wrap="square" rtlCol="0">
            <a:spAutoFit/>
          </a:bodyPr>
          <a:lstStyle/>
          <a:p>
            <a:r>
              <a:rPr lang="en-US" sz="2000" b="1" dirty="0" smtClean="0">
                <a:latin typeface="Gill Sans MT" panose="020B0502020104020203" pitchFamily="34" charset="0"/>
              </a:rPr>
              <a:t>Version-1</a:t>
            </a:r>
            <a:endParaRPr lang="en-US" sz="2000" b="1" dirty="0">
              <a:latin typeface="Gill Sans MT" panose="020B0502020104020203"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7397" r="9386" b="14917"/>
          <a:stretch/>
        </p:blipFill>
        <p:spPr>
          <a:xfrm>
            <a:off x="81501" y="2091597"/>
            <a:ext cx="4445690" cy="2488353"/>
          </a:xfrm>
          <a:prstGeom prst="rect">
            <a:avLst/>
          </a:prstGeom>
        </p:spPr>
      </p:pic>
      <p:sp>
        <p:nvSpPr>
          <p:cNvPr id="5" name="TextBox 4"/>
          <p:cNvSpPr txBox="1"/>
          <p:nvPr/>
        </p:nvSpPr>
        <p:spPr>
          <a:xfrm flipH="1">
            <a:off x="5311471" y="4293475"/>
            <a:ext cx="1486894" cy="369332"/>
          </a:xfrm>
          <a:prstGeom prst="rect">
            <a:avLst/>
          </a:prstGeom>
          <a:noFill/>
        </p:spPr>
        <p:txBody>
          <a:bodyPr wrap="square" rtlCol="0">
            <a:spAutoFit/>
          </a:bodyPr>
          <a:lstStyle/>
          <a:p>
            <a:r>
              <a:rPr lang="en-US" b="1" dirty="0" smtClean="0">
                <a:latin typeface="Gill Sans MT" panose="020B0502020104020203" pitchFamily="34" charset="0"/>
              </a:rPr>
              <a:t>Version-2</a:t>
            </a:r>
            <a:endParaRPr lang="en-US" b="1" dirty="0">
              <a:latin typeface="Gill Sans MT" panose="020B0502020104020203" pitchFamily="34"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40" t="10844" r="904" b="16701"/>
          <a:stretch/>
        </p:blipFill>
        <p:spPr>
          <a:xfrm>
            <a:off x="7752522" y="1862790"/>
            <a:ext cx="4287742" cy="2800017"/>
          </a:xfrm>
          <a:prstGeom prst="rect">
            <a:avLst/>
          </a:prstGeom>
        </p:spPr>
      </p:pic>
      <p:sp>
        <p:nvSpPr>
          <p:cNvPr id="9" name="TextBox 8"/>
          <p:cNvSpPr txBox="1"/>
          <p:nvPr/>
        </p:nvSpPr>
        <p:spPr>
          <a:xfrm>
            <a:off x="8690776" y="1371370"/>
            <a:ext cx="1439186" cy="369332"/>
          </a:xfrm>
          <a:prstGeom prst="rect">
            <a:avLst/>
          </a:prstGeom>
          <a:noFill/>
        </p:spPr>
        <p:txBody>
          <a:bodyPr wrap="square" rtlCol="0">
            <a:spAutoFit/>
          </a:bodyPr>
          <a:lstStyle/>
          <a:p>
            <a:r>
              <a:rPr lang="en-US" b="1" dirty="0" smtClean="0">
                <a:latin typeface="Gill Sans MT" panose="020B0502020104020203" pitchFamily="34" charset="0"/>
              </a:rPr>
              <a:t>Version-3</a:t>
            </a:r>
            <a:endParaRPr lang="en-US" b="1" dirty="0">
              <a:latin typeface="Gill Sans MT" panose="020B0502020104020203" pitchFamily="34"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t="10119" b="13992"/>
          <a:stretch/>
        </p:blipFill>
        <p:spPr>
          <a:xfrm>
            <a:off x="4313584" y="4752052"/>
            <a:ext cx="3792772" cy="1951790"/>
          </a:xfrm>
          <a:prstGeom prst="rect">
            <a:avLst/>
          </a:prstGeom>
        </p:spPr>
      </p:pic>
    </p:spTree>
    <p:extLst>
      <p:ext uri="{BB962C8B-B14F-4D97-AF65-F5344CB8AC3E}">
        <p14:creationId xmlns:p14="http://schemas.microsoft.com/office/powerpoint/2010/main" val="307942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402" y="2079361"/>
            <a:ext cx="4475117" cy="3778058"/>
          </a:xfrm>
          <a:prstGeom prst="rect">
            <a:avLst/>
          </a:prstGeom>
        </p:spPr>
      </p:pic>
      <p:sp>
        <p:nvSpPr>
          <p:cNvPr id="3" name="TextBox 2"/>
          <p:cNvSpPr txBox="1"/>
          <p:nvPr/>
        </p:nvSpPr>
        <p:spPr>
          <a:xfrm>
            <a:off x="1995777" y="1455089"/>
            <a:ext cx="8317065" cy="646331"/>
          </a:xfrm>
          <a:prstGeom prst="rect">
            <a:avLst/>
          </a:prstGeom>
          <a:noFill/>
        </p:spPr>
        <p:txBody>
          <a:bodyPr wrap="square" rtlCol="0">
            <a:spAutoFit/>
          </a:bodyPr>
          <a:lstStyle/>
          <a:p>
            <a:r>
              <a:rPr lang="en-US" b="1" dirty="0" smtClean="0">
                <a:latin typeface="Gill Sans MT" panose="020B0502020104020203" pitchFamily="34" charset="0"/>
              </a:rPr>
              <a:t>Web-page:  </a:t>
            </a:r>
            <a:r>
              <a:rPr lang="en-US" dirty="0" smtClean="0">
                <a:hlinkClick r:id="rId4"/>
              </a:rPr>
              <a:t>https</a:t>
            </a:r>
            <a:r>
              <a:rPr lang="en-US" dirty="0">
                <a:hlinkClick r:id="rId4"/>
              </a:rPr>
              <a:t>://bunny-lab712.github.io/Digital-AWD/</a:t>
            </a:r>
            <a:endParaRPr lang="en-US" dirty="0"/>
          </a:p>
          <a:p>
            <a:r>
              <a:rPr lang="en-US" b="1" dirty="0" smtClean="0">
                <a:latin typeface="Gill Sans MT" panose="020B0502020104020203" pitchFamily="34" charset="0"/>
              </a:rPr>
              <a:t> </a:t>
            </a:r>
            <a:endParaRPr lang="en-US" b="1" dirty="0">
              <a:latin typeface="Gill Sans MT" panose="020B0502020104020203" pitchFamily="34" charset="0"/>
            </a:endParaRPr>
          </a:p>
        </p:txBody>
      </p:sp>
      <p:sp>
        <p:nvSpPr>
          <p:cNvPr id="5" name="TextBox 4"/>
          <p:cNvSpPr txBox="1"/>
          <p:nvPr/>
        </p:nvSpPr>
        <p:spPr>
          <a:xfrm>
            <a:off x="580445" y="588955"/>
            <a:ext cx="7321684" cy="369332"/>
          </a:xfrm>
          <a:prstGeom prst="rect">
            <a:avLst/>
          </a:prstGeom>
          <a:noFill/>
        </p:spPr>
        <p:txBody>
          <a:bodyPr wrap="square" rtlCol="0">
            <a:spAutoFit/>
          </a:bodyPr>
          <a:lstStyle/>
          <a:p>
            <a:r>
              <a:rPr lang="en-US" b="1" dirty="0" smtClean="0">
                <a:latin typeface="Gill Sans MT" panose="020B0502020104020203" pitchFamily="34" charset="0"/>
              </a:rPr>
              <a:t>Go through this web page  Or scan the QR For the Web-page</a:t>
            </a:r>
            <a:endParaRPr lang="en-US" b="1" dirty="0">
              <a:latin typeface="Gill Sans MT" panose="020B0502020104020203" pitchFamily="34" charset="0"/>
            </a:endParaRPr>
          </a:p>
        </p:txBody>
      </p:sp>
    </p:spTree>
    <p:extLst>
      <p:ext uri="{BB962C8B-B14F-4D97-AF65-F5344CB8AC3E}">
        <p14:creationId xmlns:p14="http://schemas.microsoft.com/office/powerpoint/2010/main" val="34543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Gill Sans MT" panose="020B0502020104020203" pitchFamily="34" charset="0"/>
              </a:rPr>
              <a:t>Conclusion and Future Directions</a:t>
            </a:r>
            <a:endParaRPr lang="en-US" b="1" dirty="0">
              <a:latin typeface="Gill Sans MT" panose="020B0502020104020203" pitchFamily="34" charset="0"/>
            </a:endParaRPr>
          </a:p>
        </p:txBody>
      </p:sp>
      <p:sp>
        <p:nvSpPr>
          <p:cNvPr id="3" name="TextBox 2"/>
          <p:cNvSpPr txBox="1"/>
          <p:nvPr/>
        </p:nvSpPr>
        <p:spPr>
          <a:xfrm>
            <a:off x="1049572" y="2433099"/>
            <a:ext cx="9128098" cy="2923877"/>
          </a:xfrm>
          <a:prstGeom prst="rect">
            <a:avLst/>
          </a:prstGeom>
          <a:noFill/>
        </p:spPr>
        <p:txBody>
          <a:bodyPr wrap="square" rtlCol="0">
            <a:spAutoFit/>
          </a:bodyPr>
          <a:lstStyle/>
          <a:p>
            <a:r>
              <a:rPr lang="en-US" sz="2000" b="1" dirty="0" smtClean="0">
                <a:latin typeface="Gill Sans MT" panose="020B0502020104020203" pitchFamily="34" charset="0"/>
              </a:rPr>
              <a:t>SUMMARY:</a:t>
            </a:r>
          </a:p>
          <a:p>
            <a:r>
              <a:rPr lang="en-US" dirty="0" smtClean="0">
                <a:latin typeface="Times New Roman" panose="02020603050405020304" pitchFamily="18" charset="0"/>
                <a:cs typeface="Times New Roman" panose="02020603050405020304" pitchFamily="18" charset="0"/>
              </a:rPr>
              <a:t>Our three-tiered approach provides a flexible and robust solution for implementing the AWD technique, catering to different farming environments and technological infrastructures.</a:t>
            </a:r>
          </a:p>
          <a:p>
            <a:endParaRPr lang="en-US" dirty="0">
              <a:latin typeface="Times New Roman" panose="02020603050405020304" pitchFamily="18" charset="0"/>
              <a:cs typeface="Times New Roman" panose="02020603050405020304" pitchFamily="18" charset="0"/>
            </a:endParaRPr>
          </a:p>
          <a:p>
            <a:r>
              <a:rPr lang="en-US" sz="2000" b="1" dirty="0" smtClean="0">
                <a:latin typeface="Gill Sans MT" panose="020B0502020104020203" pitchFamily="34" charset="0"/>
              </a:rPr>
              <a:t>Next Steps:</a:t>
            </a:r>
          </a:p>
          <a:p>
            <a:r>
              <a:rPr lang="en-US" dirty="0" smtClean="0">
                <a:latin typeface="Times New Roman" panose="02020603050405020304" pitchFamily="18" charset="0"/>
                <a:cs typeface="Times New Roman" panose="02020603050405020304" pitchFamily="18" charset="0"/>
              </a:rPr>
              <a:t>On the further development we can use cloud platforms to improve the storage and can use machine learning models for better predictive analysis and can develop an official application so that every farmer can </a:t>
            </a:r>
            <a:r>
              <a:rPr lang="en-US" dirty="0" smtClean="0">
                <a:latin typeface="Times New Roman" panose="02020603050405020304" pitchFamily="18" charset="0"/>
                <a:cs typeface="Times New Roman" panose="02020603050405020304" pitchFamily="18" charset="0"/>
              </a:rPr>
              <a:t>use. I</a:t>
            </a:r>
            <a:r>
              <a:rPr lang="en-US" dirty="0" smtClean="0">
                <a:latin typeface="Times New Roman" panose="02020603050405020304" pitchFamily="18" charset="0"/>
                <a:cs typeface="Times New Roman" panose="02020603050405020304" pitchFamily="18" charset="0"/>
              </a:rPr>
              <a:t>mprove the encryption features making data more secured and safe,</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5955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1201</TotalTime>
  <Words>846</Words>
  <Application>Microsoft Office PowerPoint</Application>
  <PresentationFormat>Widescreen</PresentationFormat>
  <Paragraphs>78</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Gill Sans MT</vt:lpstr>
      <vt:lpstr>Times New Roman</vt:lpstr>
      <vt:lpstr>Office Theme</vt:lpstr>
      <vt:lpstr>DIGITAL ALTERNATE WETTING AND DRYING</vt:lpstr>
      <vt:lpstr>Introduction &amp; Problem Statement</vt:lpstr>
      <vt:lpstr>Project Goal &amp; Overview</vt:lpstr>
      <vt:lpstr>Version 1: The Hybrid Offline System</vt:lpstr>
      <vt:lpstr>Version 2: The Fully Online System(with GSM Fallback)</vt:lpstr>
      <vt:lpstr>Version 3: The Lo-Ra-Based System</vt:lpstr>
      <vt:lpstr>System Outputs &amp; Impact</vt:lpstr>
      <vt:lpstr>PowerPoint Presentation</vt:lpstr>
      <vt:lpstr>Conclusion and Future Directions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ALTERNATE WETTING AND DRYING</dc:title>
  <dc:creator>Microsoft account</dc:creator>
  <cp:lastModifiedBy>Microsoft account</cp:lastModifiedBy>
  <cp:revision>24</cp:revision>
  <dcterms:created xsi:type="dcterms:W3CDTF">2025-09-14T16:02:58Z</dcterms:created>
  <dcterms:modified xsi:type="dcterms:W3CDTF">2025-09-18T16:53:40Z</dcterms:modified>
</cp:coreProperties>
</file>